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30"/>
  </p:notesMasterIdLst>
  <p:sldIdLst>
    <p:sldId id="258" r:id="rId2"/>
    <p:sldId id="262" r:id="rId3"/>
    <p:sldId id="267" r:id="rId4"/>
    <p:sldId id="268" r:id="rId5"/>
    <p:sldId id="402" r:id="rId6"/>
    <p:sldId id="403" r:id="rId7"/>
    <p:sldId id="404" r:id="rId8"/>
    <p:sldId id="405" r:id="rId9"/>
    <p:sldId id="406" r:id="rId10"/>
    <p:sldId id="408" r:id="rId11"/>
    <p:sldId id="407" r:id="rId12"/>
    <p:sldId id="410" r:id="rId13"/>
    <p:sldId id="409" r:id="rId14"/>
    <p:sldId id="411" r:id="rId15"/>
    <p:sldId id="412" r:id="rId16"/>
    <p:sldId id="413" r:id="rId17"/>
    <p:sldId id="414" r:id="rId18"/>
    <p:sldId id="415" r:id="rId19"/>
    <p:sldId id="416" r:id="rId20"/>
    <p:sldId id="417" r:id="rId21"/>
    <p:sldId id="418" r:id="rId22"/>
    <p:sldId id="419" r:id="rId23"/>
    <p:sldId id="420" r:id="rId24"/>
    <p:sldId id="421" r:id="rId25"/>
    <p:sldId id="423" r:id="rId26"/>
    <p:sldId id="401" r:id="rId27"/>
    <p:sldId id="353" r:id="rId28"/>
    <p:sldId id="304" r:id="rId29"/>
  </p:sldIdLst>
  <p:sldSz cx="12192000" cy="6858000"/>
  <p:notesSz cx="6858000" cy="9144000"/>
  <p:embeddedFontLst>
    <p:embeddedFont>
      <p:font typeface="Cambria" panose="02040503050406030204" pitchFamily="18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3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e8705e9c7_0_2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11e8705e9c7_0_2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8032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36663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6377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22839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26141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73224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33905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60518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69391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1464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1e8705e9c7_0_2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11e8705e9c7_0_2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05040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92521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08984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38132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47869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537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e8705e9c7_0_21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11e8705e9c7_0_2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74545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e8705e9c7_0_21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11e8705e9c7_0_2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70790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11e8705e9c7_0_3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8" name="Google Shape;1378;g11e8705e9c7_0_31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9" name="Google Shape;1379;g11e8705e9c7_0_31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e8705e9c7_0_21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11e8705e9c7_0_2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2352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6139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7433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8935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8353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title and content - light">
  <p:cSld name="Basic title and content - ligh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457200" y="1524003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⎻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457198" y="557784"/>
            <a:ext cx="10808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1042416" y="6438349"/>
            <a:ext cx="1198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457199" y="6438651"/>
            <a:ext cx="352200" cy="1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70968" y="6348950"/>
            <a:ext cx="2372045" cy="4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9">
          <p15:clr>
            <a:srgbClr val="FBAE40"/>
          </p15:clr>
        </p15:guide>
        <p15:guide id="2" orient="horz" pos="960">
          <p15:clr>
            <a:srgbClr val="FBAE40"/>
          </p15:clr>
        </p15:guide>
        <p15:guide id="3" pos="71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">
  <p:cSld name="Blank - light">
    <p:bg>
      <p:bgPr>
        <a:solidFill>
          <a:schemeClr val="lt2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>
            <a:spLocks noGrp="1"/>
          </p:cNvSpPr>
          <p:nvPr>
            <p:ph type="ftr" idx="11"/>
          </p:nvPr>
        </p:nvSpPr>
        <p:spPr>
          <a:xfrm>
            <a:off x="1042416" y="6263640"/>
            <a:ext cx="119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35"/>
          <p:cNvSpPr txBox="1">
            <a:spLocks noGrp="1"/>
          </p:cNvSpPr>
          <p:nvPr>
            <p:ph type="sldNum" idx="12"/>
          </p:nvPr>
        </p:nvSpPr>
        <p:spPr>
          <a:xfrm>
            <a:off x="457199" y="6263639"/>
            <a:ext cx="352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8" name="Google Shape;24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70968" y="6348950"/>
            <a:ext cx="2372045" cy="4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1 - light layout">
  <p:cSld name="Cover 1 - light layou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5"/>
          <p:cNvPicPr preferRelativeResize="0"/>
          <p:nvPr/>
        </p:nvPicPr>
        <p:blipFill rotWithShape="1">
          <a:blip r:embed="rId2">
            <a:alphaModFix/>
          </a:blip>
          <a:srcRect l="402" t="430" r="804" b="461"/>
          <a:stretch/>
        </p:blipFill>
        <p:spPr>
          <a:xfrm>
            <a:off x="49619" y="0"/>
            <a:ext cx="1215301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ctrTitle"/>
          </p:nvPr>
        </p:nvSpPr>
        <p:spPr>
          <a:xfrm>
            <a:off x="1042416" y="2105094"/>
            <a:ext cx="4013100" cy="18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1042989" y="4187952"/>
            <a:ext cx="4014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1042416" y="5289745"/>
            <a:ext cx="4013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7" name="Google Shape;3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825" y="383853"/>
            <a:ext cx="2067999" cy="759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1 - gradient 2">
  <p:cSld name="Divider 1 - gradient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7"/>
          <p:cNvPicPr preferRelativeResize="0"/>
          <p:nvPr/>
        </p:nvPicPr>
        <p:blipFill rotWithShape="1">
          <a:blip r:embed="rId3">
            <a:alphaModFix/>
          </a:blip>
          <a:srcRect t="800" b="799"/>
          <a:stretch/>
        </p:blipFill>
        <p:spPr>
          <a:xfrm>
            <a:off x="0" y="0"/>
            <a:ext cx="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/>
          </p:nvPr>
        </p:nvSpPr>
        <p:spPr>
          <a:xfrm>
            <a:off x="1042416" y="2036802"/>
            <a:ext cx="93816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70968" y="6348950"/>
            <a:ext cx="2372045" cy="4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1 - gradient 3">
  <p:cSld name="Divider 1 - gradient 3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-5693"/>
            <a:ext cx="12202124" cy="6863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8"/>
          <p:cNvPicPr preferRelativeResize="0"/>
          <p:nvPr/>
        </p:nvPicPr>
        <p:blipFill rotWithShape="1">
          <a:blip r:embed="rId3">
            <a:alphaModFix/>
          </a:blip>
          <a:srcRect t="800" b="799"/>
          <a:stretch/>
        </p:blipFill>
        <p:spPr>
          <a:xfrm>
            <a:off x="0" y="0"/>
            <a:ext cx="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ctrTitle"/>
          </p:nvPr>
        </p:nvSpPr>
        <p:spPr>
          <a:xfrm>
            <a:off x="1042416" y="2036802"/>
            <a:ext cx="93816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7" name="Google Shape;5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70968" y="6348950"/>
            <a:ext cx="2372045" cy="4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iple divide - gradient 1">
  <p:cSld name="Triple divide - gradient 1">
    <p:bg>
      <p:bgPr>
        <a:solidFill>
          <a:schemeClr val="lt2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2"/>
          <p:cNvPicPr preferRelativeResize="0"/>
          <p:nvPr/>
        </p:nvPicPr>
        <p:blipFill rotWithShape="1">
          <a:blip r:embed="rId2">
            <a:alphaModFix/>
          </a:blip>
          <a:srcRect l="15012" t="20935" r="6387" b="390"/>
          <a:stretch/>
        </p:blipFill>
        <p:spPr>
          <a:xfrm>
            <a:off x="11575" y="0"/>
            <a:ext cx="1218042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2"/>
          <p:cNvSpPr txBox="1">
            <a:spLocks noGrp="1"/>
          </p:cNvSpPr>
          <p:nvPr>
            <p:ph type="ftr" idx="11"/>
          </p:nvPr>
        </p:nvSpPr>
        <p:spPr>
          <a:xfrm>
            <a:off x="1042416" y="6263640"/>
            <a:ext cx="119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sldNum" idx="12"/>
          </p:nvPr>
        </p:nvSpPr>
        <p:spPr>
          <a:xfrm>
            <a:off x="457199" y="6263639"/>
            <a:ext cx="352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" name="Google Shape;83;p12"/>
          <p:cNvPicPr preferRelativeResize="0"/>
          <p:nvPr/>
        </p:nvPicPr>
        <p:blipFill rotWithShape="1">
          <a:blip r:embed="rId3">
            <a:alphaModFix/>
          </a:blip>
          <a:srcRect b="10"/>
          <a:stretch/>
        </p:blipFill>
        <p:spPr>
          <a:xfrm>
            <a:off x="9470968" y="6348950"/>
            <a:ext cx="2372045" cy="4216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2"/>
          <p:cNvSpPr txBox="1">
            <a:spLocks noGrp="1"/>
          </p:cNvSpPr>
          <p:nvPr>
            <p:ph type="ctrTitle"/>
          </p:nvPr>
        </p:nvSpPr>
        <p:spPr>
          <a:xfrm>
            <a:off x="1042416" y="1812207"/>
            <a:ext cx="5172000" cy="20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ctr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iple divide - gradient 2">
  <p:cSld name="Triple divide - gradient 2">
    <p:bg>
      <p:bgPr>
        <a:solidFill>
          <a:schemeClr val="lt2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 rotWithShape="1">
          <a:blip r:embed="rId2">
            <a:alphaModFix/>
          </a:blip>
          <a:srcRect l="14690" t="21108" r="6420"/>
          <a:stretch/>
        </p:blipFill>
        <p:spPr>
          <a:xfrm>
            <a:off x="0" y="0"/>
            <a:ext cx="1219199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>
            <a:spLocks noGrp="1"/>
          </p:cNvSpPr>
          <p:nvPr>
            <p:ph type="ftr" idx="11"/>
          </p:nvPr>
        </p:nvSpPr>
        <p:spPr>
          <a:xfrm>
            <a:off x="1042416" y="6263640"/>
            <a:ext cx="119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457199" y="6263639"/>
            <a:ext cx="352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3">
            <a:alphaModFix/>
          </a:blip>
          <a:srcRect b="10"/>
          <a:stretch/>
        </p:blipFill>
        <p:spPr>
          <a:xfrm>
            <a:off x="9470968" y="6348950"/>
            <a:ext cx="2372045" cy="4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iple divide - gradient 3">
  <p:cSld name="Triple divide - gradient 3">
    <p:bg>
      <p:bgPr>
        <a:solidFill>
          <a:schemeClr val="lt2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2">
            <a:alphaModFix/>
          </a:blip>
          <a:srcRect l="16053" t="22108" r="6544" b="-1"/>
          <a:stretch/>
        </p:blipFill>
        <p:spPr>
          <a:xfrm>
            <a:off x="11575" y="0"/>
            <a:ext cx="12191999" cy="687246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>
            <a:spLocks noGrp="1"/>
          </p:cNvSpPr>
          <p:nvPr>
            <p:ph type="ftr" idx="11"/>
          </p:nvPr>
        </p:nvSpPr>
        <p:spPr>
          <a:xfrm>
            <a:off x="1042416" y="6263640"/>
            <a:ext cx="119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457199" y="6263639"/>
            <a:ext cx="352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b="10"/>
          <a:stretch/>
        </p:blipFill>
        <p:spPr>
          <a:xfrm>
            <a:off x="9470968" y="6348950"/>
            <a:ext cx="2372045" cy="4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>
  <p:cSld name="Closing">
    <p:bg>
      <p:bgPr>
        <a:solidFill>
          <a:schemeClr val="lt2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02199" y="-16933"/>
            <a:ext cx="7307799" cy="6874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 rotWithShape="1">
          <a:blip r:embed="rId3">
            <a:alphaModFix/>
          </a:blip>
          <a:srcRect t="800" b="799"/>
          <a:stretch/>
        </p:blipFill>
        <p:spPr>
          <a:xfrm>
            <a:off x="0" y="0"/>
            <a:ext cx="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>
            <a:spLocks noGrp="1"/>
          </p:cNvSpPr>
          <p:nvPr>
            <p:ph type="ctrTitle"/>
          </p:nvPr>
        </p:nvSpPr>
        <p:spPr>
          <a:xfrm>
            <a:off x="1042416" y="1903671"/>
            <a:ext cx="6053400" cy="18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body" idx="1"/>
          </p:nvPr>
        </p:nvSpPr>
        <p:spPr>
          <a:xfrm>
            <a:off x="1041400" y="3897548"/>
            <a:ext cx="60534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⎻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60" name="Google Shape;160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825" y="383853"/>
            <a:ext cx="2067999" cy="759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1">
  <p:cSld name="Contents_1">
    <p:bg>
      <p:bgPr>
        <a:solidFill>
          <a:schemeClr val="lt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body" idx="1"/>
          </p:nvPr>
        </p:nvSpPr>
        <p:spPr>
          <a:xfrm>
            <a:off x="457200" y="1700784"/>
            <a:ext cx="11368200" cy="3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AutoNum type="arabicPeriod"/>
              <a:defRPr sz="1800"/>
            </a:lvl1pPr>
            <a:lvl2pPr marL="91440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  <a:defRPr sz="1800"/>
            </a:lvl2pPr>
            <a:lvl3pPr marL="137160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Cambria"/>
              <a:buChar char="⎻"/>
              <a:defRPr sz="1800"/>
            </a:lvl3pPr>
            <a:lvl4pPr marL="182880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70968" y="6348950"/>
            <a:ext cx="2372045" cy="4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199" y="1526723"/>
            <a:ext cx="10808100" cy="41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Char char="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  <p:sldLayoutId id="2147483654" r:id="rId4"/>
    <p:sldLayoutId id="2147483658" r:id="rId5"/>
    <p:sldLayoutId id="2147483659" r:id="rId6"/>
    <p:sldLayoutId id="2147483660" r:id="rId7"/>
    <p:sldLayoutId id="2147483669" r:id="rId8"/>
    <p:sldLayoutId id="2147483672" r:id="rId9"/>
    <p:sldLayoutId id="214748368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7392">
          <p15:clr>
            <a:srgbClr val="F26B43"/>
          </p15:clr>
        </p15:guide>
        <p15:guide id="2" pos="285">
          <p15:clr>
            <a:srgbClr val="F26B43"/>
          </p15:clr>
        </p15:guide>
        <p15:guide id="3" orient="horz" pos="3943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orient="horz" pos="41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© Cognizant Softvision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6" name="Google Shape;276;p3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dirty="0"/>
              <a:t>C# Bootcamp</a:t>
            </a:r>
            <a:endParaRPr dirty="0"/>
          </a:p>
        </p:txBody>
      </p:sp>
      <p:sp>
        <p:nvSpPr>
          <p:cNvPr id="277" name="Google Shape;277;p39"/>
          <p:cNvSpPr txBox="1">
            <a:spLocks noGrp="1"/>
          </p:cNvSpPr>
          <p:nvPr>
            <p:ph type="subTitle" idx="1"/>
          </p:nvPr>
        </p:nvSpPr>
        <p:spPr>
          <a:xfrm>
            <a:off x="1042988" y="4187952"/>
            <a:ext cx="478029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PH" dirty="0"/>
              <a:t>{ Module 5:  Arrays, Variable Parameter List }</a:t>
            </a:r>
          </a:p>
        </p:txBody>
      </p:sp>
      <p:sp>
        <p:nvSpPr>
          <p:cNvPr id="278" name="Google Shape;278;p3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" dirty="0"/>
              <a:t>Date will go here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Compile-time initialization 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General form of initialization follows: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endParaRPr lang="en-US" dirty="0"/>
          </a:p>
          <a:p>
            <a:pPr marL="635000" lvl="1" indent="-285750">
              <a:lnSpc>
                <a:spcPct val="150000"/>
              </a:lnSpc>
              <a:buSzPts val="1600"/>
            </a:pPr>
            <a:endParaRPr lang="en-US" dirty="0"/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Values are separated by commas 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Values must be assignment compatible to the element type 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Implicit conversion from int to double 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Declare and initialize elements in one step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altLang="en-US" dirty="0"/>
              <a:t>Array length determined by number of initialization values placed inside curly braces</a:t>
            </a:r>
            <a:endParaRPr lang="en-US" dirty="0"/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 Array Initializers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0317B6-7FE8-64AD-7506-DA4EA5991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907" y="2173673"/>
            <a:ext cx="8640381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88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150000"/>
              </a:lnSpc>
              <a:buSzPts val="1600"/>
            </a:pPr>
            <a:endParaRPr lang="en-US" dirty="0"/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 Array Initializers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C5CFBD-6724-E990-DE5E-830F7151A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855" y="1556467"/>
            <a:ext cx="7592485" cy="9907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06B58C-B20C-BB59-5A10-8547F6B34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854" y="2702605"/>
            <a:ext cx="8678486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83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Specify which element to access by suffixing the identifier with an index enclosed in square brackets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endParaRPr lang="en-US" dirty="0"/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Length – special properties of Array class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Last valid index is always the length of the array minus one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endParaRPr lang="en-US" dirty="0"/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Array Access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0D178-C42E-5A5C-FE44-63CFBAB9D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737" y="1762104"/>
            <a:ext cx="2906526" cy="3875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11D805-E0E9-A4A2-251F-945045C35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644" y="3297641"/>
            <a:ext cx="8468907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57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If you create an array to hold 14 elements and include the following assignment statement: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endParaRPr lang="en-US" dirty="0"/>
          </a:p>
          <a:p>
            <a:pPr marL="635000" lvl="1" indent="-285750">
              <a:lnSpc>
                <a:spcPct val="150000"/>
              </a:lnSpc>
              <a:buSzPts val="1600"/>
            </a:pPr>
            <a:endParaRPr lang="en-US" dirty="0"/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a message similar to that shown below is generated, which indicates that the index was outside the boundaries of the array.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endParaRPr lang="en-US" dirty="0"/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Array Access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197F81-8265-2011-B72B-B7CBD7E23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784" y="1910483"/>
            <a:ext cx="7030431" cy="4382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F32EE0-FF96-9789-D6F1-C2E1B6973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7217" y="3349890"/>
            <a:ext cx="5757563" cy="268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797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What if you do not know the number of elements you need to store?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Could ask user to count the number of entries and use that for the size when you allocate the array 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Another approach: create the array large enough to hold any number of entries </a:t>
            </a:r>
          </a:p>
          <a:p>
            <a:pPr marL="1549400" lvl="3" indent="-285750">
              <a:lnSpc>
                <a:spcPct val="150000"/>
              </a:lnSpc>
              <a:buSzPts val="1600"/>
            </a:pPr>
            <a:r>
              <a:rPr lang="en-US" dirty="0"/>
              <a:t>Tell users to enter a predetermined sentinel value after they enter the last value  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Sentinel value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Extreme or dummy value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Sentinel-Controlled Access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464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Used to iterate through an array 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Read-only access 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General format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Identifier is the iteration variable 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Expression is the array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Type should match the array type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Using foreach with Arrays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CC94BF-E931-D42C-1BEC-1E642F467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673" y="4017643"/>
            <a:ext cx="5734850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63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Iteration variable, </a:t>
            </a:r>
            <a:r>
              <a:rPr lang="en-US" dirty="0" err="1"/>
              <a:t>val</a:t>
            </a:r>
            <a:r>
              <a:rPr lang="en-US" dirty="0"/>
              <a:t> represents a different array element with each loop iteration 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No need to increment a counter (for an index)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endParaRPr lang="en-US" dirty="0"/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Using foreach with Arrays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ED529B-FD94-9654-076E-EB562B9BD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872" y="2354512"/>
            <a:ext cx="7834452" cy="2148975"/>
          </a:xfrm>
          <a:prstGeom prst="rect">
            <a:avLst/>
          </a:prstGeom>
        </p:spPr>
      </p:pic>
      <p:sp>
        <p:nvSpPr>
          <p:cNvPr id="10" name="AutoShape 4">
            <a:extLst>
              <a:ext uri="{FF2B5EF4-FFF2-40B4-BE49-F238E27FC236}">
                <a16:creationId xmlns:a16="http://schemas.microsoft.com/office/drawing/2014/main" id="{3C9271A0-CD26-C64E-0612-D251D19F6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3128" y="4389796"/>
            <a:ext cx="2590800" cy="1552074"/>
          </a:xfrm>
          <a:prstGeom prst="wedgeEllipseCallout">
            <a:avLst>
              <a:gd name="adj1" fmla="val -114187"/>
              <a:gd name="adj2" fmla="val -73215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800" dirty="0"/>
              <a:t>Displays red, blue, and green on separate lines </a:t>
            </a:r>
          </a:p>
        </p:txBody>
      </p:sp>
    </p:spTree>
    <p:extLst>
      <p:ext uri="{BB962C8B-B14F-4D97-AF65-F5344CB8AC3E}">
        <p14:creationId xmlns:p14="http://schemas.microsoft.com/office/powerpoint/2010/main" val="3065164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Base array class 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All languages that target Common Language Runtime 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More power is available with minimal programming 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Array Class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247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Array Class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9" name="Picture 8" descr="Table07-1">
            <a:extLst>
              <a:ext uri="{FF2B5EF4-FFF2-40B4-BE49-F238E27FC236}">
                <a16:creationId xmlns:a16="http://schemas.microsoft.com/office/drawing/2014/main" id="{A90E79A7-1334-CF40-77CF-8528FF31F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865584"/>
            <a:ext cx="7315200" cy="5572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6384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Array Class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7" name="Picture 6" descr="Table07-1c">
            <a:extLst>
              <a:ext uri="{FF2B5EF4-FFF2-40B4-BE49-F238E27FC236}">
                <a16:creationId xmlns:a16="http://schemas.microsoft.com/office/drawing/2014/main" id="{F0B69F9F-5D04-A831-41B5-9830DCAED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865584"/>
            <a:ext cx="6705600" cy="5682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5908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PH" dirty="0">
                <a:solidFill>
                  <a:schemeClr val="dk1"/>
                </a:solidFill>
              </a:rPr>
              <a:t>M</a:t>
            </a:r>
            <a:r>
              <a:rPr lang="en" dirty="0">
                <a:solidFill>
                  <a:schemeClr val="dk1"/>
                </a:solidFill>
              </a:rPr>
              <a:t>odule Objectives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18" name="Google Shape;318;p43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© Cognizant Softvision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9" name="Google Shape;319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20" name="Google Shape;320;p43"/>
          <p:cNvSpPr txBox="1">
            <a:spLocks noGrp="1"/>
          </p:cNvSpPr>
          <p:nvPr>
            <p:ph type="body" idx="1"/>
          </p:nvPr>
        </p:nvSpPr>
        <p:spPr>
          <a:xfrm>
            <a:off x="457199" y="1235563"/>
            <a:ext cx="11368200" cy="445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Learn array basics</a:t>
            </a:r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Declare arrays and perform compile-time initialization of array elements</a:t>
            </a:r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Access elements of an array</a:t>
            </a:r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Become familiar with methods of the Array class</a:t>
            </a:r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Write methods that use arrays as parameters</a:t>
            </a:r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Write classes that include arrays as members and instantiate user-defined array objects</a:t>
            </a:r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Use the </a:t>
            </a:r>
            <a:r>
              <a:rPr lang="en-US" altLang="en-US" sz="1800" dirty="0" err="1"/>
              <a:t>ArrayList</a:t>
            </a:r>
            <a:r>
              <a:rPr lang="en-US" altLang="en-US" sz="1800" dirty="0"/>
              <a:t> class to create dynamic lists</a:t>
            </a:r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Learn about the predefined methods of the string class</a:t>
            </a:r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Be introduced to the other collection classes</a:t>
            </a:r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endParaRPr lang="en-US" alt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Can send arrays as arguments to methods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Heading for method that includes array as a parameter 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modifiers </a:t>
            </a:r>
            <a:r>
              <a:rPr lang="en-US" dirty="0" err="1"/>
              <a:t>returnType</a:t>
            </a:r>
            <a:r>
              <a:rPr lang="en-US" dirty="0"/>
              <a:t> identifier (type [ ]  </a:t>
            </a:r>
            <a:r>
              <a:rPr lang="en-US" dirty="0" err="1"/>
              <a:t>arrayIdentifier</a:t>
            </a:r>
            <a:r>
              <a:rPr lang="en-US" dirty="0"/>
              <a:t>...)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Open and closed square brackets are required 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Length or size of the array is not included 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Example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void </a:t>
            </a:r>
            <a:r>
              <a:rPr lang="en-US" dirty="0" err="1"/>
              <a:t>DisplayArrayContents</a:t>
            </a:r>
            <a:r>
              <a:rPr lang="en-US" dirty="0"/>
              <a:t> (double [ ] </a:t>
            </a:r>
            <a:r>
              <a:rPr lang="en-US" dirty="0" err="1"/>
              <a:t>anArray</a:t>
            </a:r>
            <a:r>
              <a:rPr lang="en-US" dirty="0"/>
              <a:t>)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Arrays as Method Parameters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086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Arrays are reference variables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No copy is made of the contents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Array identifier memory location does not contain a value, but rather an address for the first element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Actual call to the method sends the address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Call does not include the array size 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Call does not include the square brackets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Example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 err="1"/>
              <a:t>DisplayArrayContents</a:t>
            </a:r>
            <a:r>
              <a:rPr lang="en-US" dirty="0"/>
              <a:t> (</a:t>
            </a:r>
            <a:r>
              <a:rPr lang="en-US" dirty="0" err="1"/>
              <a:t>waterDepth</a:t>
            </a:r>
            <a:r>
              <a:rPr lang="en-US" dirty="0"/>
              <a:t>);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Pass by Reference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582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Input Values into an Array 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2A904-F62E-CC5D-43F0-1DE1411DBB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2ACCB0-359E-BB99-A6BF-B51E644FC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000" y="1720522"/>
            <a:ext cx="9986201" cy="399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371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Input Values into an Array 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2A904-F62E-CC5D-43F0-1DE1411DBB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To call </a:t>
            </a:r>
            <a:r>
              <a:rPr lang="en-US" dirty="0" err="1"/>
              <a:t>InputValues</a:t>
            </a:r>
            <a:r>
              <a:rPr lang="en-US" dirty="0"/>
              <a:t>(int [ ] temp)  method </a:t>
            </a:r>
          </a:p>
          <a:p>
            <a:endParaRPr lang="en-P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7D20B1-0DF6-06CF-4FB1-12C2122DC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703" y="2669215"/>
            <a:ext cx="5938593" cy="106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89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Input Values into an Array 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10" name="Picture 9" descr="Fig07">
            <a:extLst>
              <a:ext uri="{FF2B5EF4-FFF2-40B4-BE49-F238E27FC236}">
                <a16:creationId xmlns:a16="http://schemas.microsoft.com/office/drawing/2014/main" id="{D10503D2-AAC8-5397-3F27-FD5335936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413" y="1343025"/>
            <a:ext cx="9455174" cy="4793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7602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Keyword </a:t>
            </a:r>
            <a:r>
              <a:rPr lang="en-US" b="1" dirty="0"/>
              <a:t>params</a:t>
            </a:r>
            <a:r>
              <a:rPr lang="en-US" dirty="0"/>
              <a:t> used 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Appears in formal parameter list (heading to the method)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Must be last parameter listed in the method heading 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By including it, the method may be called one time with a single value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It makes the method very flexible.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It is useful when we don't know the number of arguments prior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Indicates number of arguments to the method that may vary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Another call to the same method could send 10 or 100 values or an array of values.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A variable number of arguments are accepted when params is included.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Parameter Array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59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8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63" name="Google Shape;363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64" name="Google Shape;364;p48"/>
          <p:cNvSpPr txBox="1">
            <a:spLocks noGrp="1"/>
          </p:cNvSpPr>
          <p:nvPr>
            <p:ph type="ctrTitle"/>
          </p:nvPr>
        </p:nvSpPr>
        <p:spPr>
          <a:xfrm>
            <a:off x="1042415" y="2366197"/>
            <a:ext cx="6802173" cy="923320"/>
          </a:xfrm>
          <a:prstGeom prst="rect">
            <a:avLst/>
          </a:prstGeom>
        </p:spPr>
        <p:txBody>
          <a:bodyPr spcFirstLastPara="1" wrap="square" lIns="182875" tIns="182875" rIns="182875" bIns="1828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773129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8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63" name="Google Shape;363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64" name="Google Shape;364;p48"/>
          <p:cNvSpPr txBox="1">
            <a:spLocks noGrp="1"/>
          </p:cNvSpPr>
          <p:nvPr>
            <p:ph type="ctrTitle"/>
          </p:nvPr>
        </p:nvSpPr>
        <p:spPr>
          <a:xfrm>
            <a:off x="945827" y="2898355"/>
            <a:ext cx="6802173" cy="923320"/>
          </a:xfrm>
          <a:prstGeom prst="rect">
            <a:avLst/>
          </a:prstGeom>
        </p:spPr>
        <p:txBody>
          <a:bodyPr spcFirstLastPara="1" wrap="square" lIns="182875" tIns="182875" rIns="182875" bIns="1828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Questions?</a:t>
            </a:r>
            <a:endParaRPr lang="en-PH" dirty="0"/>
          </a:p>
        </p:txBody>
      </p:sp>
      <p:grpSp>
        <p:nvGrpSpPr>
          <p:cNvPr id="5" name="Google Shape;992;p71">
            <a:extLst>
              <a:ext uri="{FF2B5EF4-FFF2-40B4-BE49-F238E27FC236}">
                <a16:creationId xmlns:a16="http://schemas.microsoft.com/office/drawing/2014/main" id="{93EC1335-61D2-4F59-A8AA-7EB543218869}"/>
              </a:ext>
            </a:extLst>
          </p:cNvPr>
          <p:cNvGrpSpPr/>
          <p:nvPr/>
        </p:nvGrpSpPr>
        <p:grpSpPr>
          <a:xfrm>
            <a:off x="4854110" y="1570771"/>
            <a:ext cx="4017173" cy="3437491"/>
            <a:chOff x="5107400" y="893773"/>
            <a:chExt cx="4050399" cy="3310201"/>
          </a:xfrm>
        </p:grpSpPr>
        <p:pic>
          <p:nvPicPr>
            <p:cNvPr id="6" name="Google Shape;993;p71">
              <a:extLst>
                <a:ext uri="{FF2B5EF4-FFF2-40B4-BE49-F238E27FC236}">
                  <a16:creationId xmlns:a16="http://schemas.microsoft.com/office/drawing/2014/main" id="{6420D765-CD8B-4169-B4FA-902597973F5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6522" r="6790" b="-786"/>
            <a:stretch/>
          </p:blipFill>
          <p:spPr>
            <a:xfrm>
              <a:off x="5247525" y="893773"/>
              <a:ext cx="2777700" cy="2304000"/>
            </a:xfrm>
            <a:prstGeom prst="triangle">
              <a:avLst>
                <a:gd name="adj" fmla="val 50000"/>
              </a:avLst>
            </a:prstGeom>
            <a:noFill/>
            <a:ln>
              <a:noFill/>
            </a:ln>
          </p:spPr>
        </p:pic>
        <p:pic>
          <p:nvPicPr>
            <p:cNvPr id="7" name="Google Shape;994;p71">
              <a:extLst>
                <a:ext uri="{FF2B5EF4-FFF2-40B4-BE49-F238E27FC236}">
                  <a16:creationId xmlns:a16="http://schemas.microsoft.com/office/drawing/2014/main" id="{34C87021-C148-4D29-A290-6B40681F804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64340" t="6761" b="47276"/>
            <a:stretch/>
          </p:blipFill>
          <p:spPr>
            <a:xfrm>
              <a:off x="5167550" y="1029550"/>
              <a:ext cx="3990249" cy="3174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995;p71">
              <a:extLst>
                <a:ext uri="{FF2B5EF4-FFF2-40B4-BE49-F238E27FC236}">
                  <a16:creationId xmlns:a16="http://schemas.microsoft.com/office/drawing/2014/main" id="{E6A6F980-BFC4-42C7-8F2C-179781E66BC6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07400" y="1220482"/>
              <a:ext cx="3800400" cy="298349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098101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85"/>
          <p:cNvSpPr txBox="1">
            <a:spLocks noGrp="1"/>
          </p:cNvSpPr>
          <p:nvPr>
            <p:ph type="ctrTitle"/>
          </p:nvPr>
        </p:nvSpPr>
        <p:spPr>
          <a:xfrm>
            <a:off x="1042416" y="1903671"/>
            <a:ext cx="6053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1382" name="Google Shape;1382;p85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1383" name="Google Shape;1383;p8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1385" name="Google Shape;1385;p85"/>
          <p:cNvSpPr txBox="1"/>
          <p:nvPr/>
        </p:nvSpPr>
        <p:spPr>
          <a:xfrm>
            <a:off x="10888717" y="348943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85"/>
          <p:cNvSpPr txBox="1"/>
          <p:nvPr/>
        </p:nvSpPr>
        <p:spPr>
          <a:xfrm>
            <a:off x="2609193" y="412268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8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63" name="Google Shape;363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64" name="Google Shape;364;p48"/>
          <p:cNvSpPr txBox="1">
            <a:spLocks noGrp="1"/>
          </p:cNvSpPr>
          <p:nvPr>
            <p:ph type="ctrTitle"/>
          </p:nvPr>
        </p:nvSpPr>
        <p:spPr>
          <a:xfrm>
            <a:off x="1042415" y="2366197"/>
            <a:ext cx="7941163" cy="923320"/>
          </a:xfrm>
          <a:prstGeom prst="rect">
            <a:avLst/>
          </a:prstGeom>
        </p:spPr>
        <p:txBody>
          <a:bodyPr spcFirstLastPara="1" wrap="square" lIns="182875" tIns="182875" rIns="182875" bIns="1828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dirty="0"/>
              <a:t>Array Basics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Data structure that may contain any number of variables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Variables must be of same type 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Single identifier given to entire structure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Individual variables are called elements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Elements accessed through an index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Index also called subscript     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Elements are sometimes referred to as indexed or subscripted variables 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Array Basics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Array class includes methods and properties 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Methods for creating, manipulating, searching, and sorting arrays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Create an array in the same way you instantiate an object of a user-defined class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Use the new operator 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Specify number of individual elements</a:t>
            </a:r>
          </a:p>
          <a:p>
            <a:pPr marL="1092200" lvl="2" indent="-285750">
              <a:lnSpc>
                <a:spcPct val="200000"/>
              </a:lnSpc>
              <a:buSzPts val="1600"/>
            </a:pPr>
            <a:endParaRPr lang="en-US" dirty="0"/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Array Basics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204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You create an array in much the same way you instantiate an object of a user-defined class—by using the new keyword at the time of declaration. 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You can also specify during declaration the number of individual elements for the array.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The format for creating an array is as follows: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endParaRPr lang="en-US" dirty="0"/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Type can be any predefined types like int or string, or a class that you create in C#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Integral value is the number of elements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Length or size of the array 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Can be a constant literal, a variable, or an expression that produces an integral value 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 Array Declaration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52CFDE-727F-9360-CA6C-4A9DC4D9A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890" y="2844995"/>
            <a:ext cx="6954220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05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It must represent an integer, a whole number, or an expression that maps to a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whole number.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To create an array to hold the 14 homework scores discussed previously, you could write: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 Array Declaration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79C4CF-2FD9-CA28-4DBC-1D7FDD9BE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623" y="2652689"/>
            <a:ext cx="3858163" cy="333422"/>
          </a:xfrm>
          <a:prstGeom prst="rect">
            <a:avLst/>
          </a:prstGeom>
        </p:spPr>
      </p:pic>
      <p:pic>
        <p:nvPicPr>
          <p:cNvPr id="10" name="Picture 9" descr="Fig07">
            <a:extLst>
              <a:ext uri="{FF2B5EF4-FFF2-40B4-BE49-F238E27FC236}">
                <a16:creationId xmlns:a16="http://schemas.microsoft.com/office/drawing/2014/main" id="{084A5848-3041-C352-4EEE-B1D712C94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704" y="3347466"/>
            <a:ext cx="8382000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3881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Array identifier, name, references first element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Contains address where score[0] is located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First index for all arrays is 0 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Last element of all arrays is always referenced by an index with a value of the length of the array minus one   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Can declare an array without instantiating it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The general form of the declaration is: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 Array Declaration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F4E94B-3B55-8B3F-221F-BFB15AE73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122" y="3811226"/>
            <a:ext cx="3057952" cy="390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64FA5A-299D-D526-D7E8-E6435C03E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1344" y="3429000"/>
            <a:ext cx="4073458" cy="277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56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If you declare array with no values to reference, 2nd step required – dimension the array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General form of the second step is: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 Array Declaration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D4A3D3-0EA7-8936-0EB2-020D3831D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831" y="2200995"/>
            <a:ext cx="5620534" cy="4667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2F53D1-26F0-BCC8-451E-CA6264D80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8074" y="3056591"/>
            <a:ext cx="5915851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281097"/>
      </p:ext>
    </p:extLst>
  </p:cSld>
  <p:clrMapOvr>
    <a:masterClrMapping/>
  </p:clrMapOvr>
</p:sld>
</file>

<file path=ppt/theme/theme1.xml><?xml version="1.0" encoding="utf-8"?>
<a:theme xmlns:a="http://schemas.openxmlformats.org/drawingml/2006/main" name="[CSV] Office Theme">
  <a:themeElements>
    <a:clrScheme name="Cognizant Colors 2022">
      <a:dk1>
        <a:srgbClr val="000048"/>
      </a:dk1>
      <a:lt1>
        <a:srgbClr val="FFFFFF"/>
      </a:lt1>
      <a:dk2>
        <a:srgbClr val="000048"/>
      </a:dk2>
      <a:lt2>
        <a:srgbClr val="FFFFFF"/>
      </a:lt2>
      <a:accent1>
        <a:srgbClr val="2E308E"/>
      </a:accent1>
      <a:accent2>
        <a:srgbClr val="7373D8"/>
      </a:accent2>
      <a:accent3>
        <a:srgbClr val="2F78C4"/>
      </a:accent3>
      <a:accent4>
        <a:srgbClr val="92BBE6"/>
      </a:accent4>
      <a:accent5>
        <a:srgbClr val="06C7CC"/>
      </a:accent5>
      <a:accent6>
        <a:srgbClr val="26EFE9"/>
      </a:accent6>
      <a:hlink>
        <a:srgbClr val="535659"/>
      </a:hlink>
      <a:folHlink>
        <a:srgbClr val="9799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7079</TotalTime>
  <Words>1109</Words>
  <Application>Microsoft Office PowerPoint</Application>
  <PresentationFormat>Widescreen</PresentationFormat>
  <Paragraphs>208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Times New Roman</vt:lpstr>
      <vt:lpstr>Arial</vt:lpstr>
      <vt:lpstr>Cambria</vt:lpstr>
      <vt:lpstr>Wingdings</vt:lpstr>
      <vt:lpstr>[CSV] Office Theme</vt:lpstr>
      <vt:lpstr>C# Bootcamp</vt:lpstr>
      <vt:lpstr>Module Objectives</vt:lpstr>
      <vt:lpstr>Array Basics</vt:lpstr>
      <vt:lpstr>Array Basics</vt:lpstr>
      <vt:lpstr>Array Basics</vt:lpstr>
      <vt:lpstr> Array Declaration</vt:lpstr>
      <vt:lpstr> Array Declaration</vt:lpstr>
      <vt:lpstr> Array Declaration</vt:lpstr>
      <vt:lpstr> Array Declaration</vt:lpstr>
      <vt:lpstr> Array Initializers</vt:lpstr>
      <vt:lpstr> Array Initializers</vt:lpstr>
      <vt:lpstr>Array Access</vt:lpstr>
      <vt:lpstr>Array Access</vt:lpstr>
      <vt:lpstr>Sentinel-Controlled Access</vt:lpstr>
      <vt:lpstr>Using foreach with Arrays</vt:lpstr>
      <vt:lpstr>Using foreach with Arrays</vt:lpstr>
      <vt:lpstr>Array Class</vt:lpstr>
      <vt:lpstr>Array Class</vt:lpstr>
      <vt:lpstr>Array Class</vt:lpstr>
      <vt:lpstr>Arrays as Method Parameters</vt:lpstr>
      <vt:lpstr>Pass by Reference</vt:lpstr>
      <vt:lpstr>Input Values into an Array </vt:lpstr>
      <vt:lpstr>Input Values into an Array </vt:lpstr>
      <vt:lpstr>Input Values into an Array </vt:lpstr>
      <vt:lpstr>Parameter Array</vt:lpstr>
      <vt:lpstr>Demo</vt:lpstr>
      <vt:lpstr>Questions?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Bootcamp</dc:title>
  <cp:lastModifiedBy>Gennesis Joy Ceredon</cp:lastModifiedBy>
  <cp:revision>86</cp:revision>
  <dcterms:modified xsi:type="dcterms:W3CDTF">2022-06-15T18:01:49Z</dcterms:modified>
</cp:coreProperties>
</file>